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bookmarkIdSeed="2">
  <p:sldMasterIdLst>
    <p:sldMasterId id="2147483655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4" r:id="rId15"/>
    <p:sldId id="267" r:id="rId16"/>
    <p:sldId id="270" r:id="rId17"/>
    <p:sldId id="271" r:id="rId18"/>
    <p:sldId id="272" r:id="rId19"/>
    <p:sldId id="273" r:id="rId20"/>
    <p:sldId id="275" r:id="rId21"/>
  </p:sldIdLst>
  <p:sldSz cx="9144000" cy="6858000" type="screen4x3"/>
  <p:notesSz cx="6858000" cy="9144000"/>
  <p:defaultTextStyle>
    <a:defPPr>
      <a:defRPr lang="en-GB"/>
    </a:defPPr>
    <a:lvl1pPr algn="ctr" rtl="0" fontAlgn="base">
      <a:lnSpc>
        <a:spcPct val="12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1pPr>
    <a:lvl2pPr marL="457200" algn="ctr" rtl="0" fontAlgn="base">
      <a:lnSpc>
        <a:spcPct val="12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2pPr>
    <a:lvl3pPr marL="914400" algn="ctr" rtl="0" fontAlgn="base">
      <a:lnSpc>
        <a:spcPct val="12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3pPr>
    <a:lvl4pPr marL="1371600" algn="ctr" rtl="0" fontAlgn="base">
      <a:lnSpc>
        <a:spcPct val="12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4pPr>
    <a:lvl5pPr marL="1828800" algn="ctr" rtl="0" fontAlgn="base">
      <a:lnSpc>
        <a:spcPct val="12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72"/>
    <a:srgbClr val="FECB00"/>
    <a:srgbClr val="000000"/>
    <a:srgbClr val="CAE8F3"/>
    <a:srgbClr val="FFFFFF"/>
    <a:srgbClr val="5CC2DC"/>
    <a:srgbClr val="009BBB"/>
    <a:srgbClr val="FBB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25" autoAdjust="0"/>
    <p:restoredTop sz="94689" autoAdjust="0"/>
  </p:normalViewPr>
  <p:slideViewPr>
    <p:cSldViewPr showGuides="1">
      <p:cViewPr varScale="1">
        <p:scale>
          <a:sx n="107" d="100"/>
          <a:sy n="107" d="100"/>
        </p:scale>
        <p:origin x="-19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3D88F06-ABA9-4BB3-A28B-D933C2AD9DDF}" type="datetime4">
              <a:rPr lang="en-GB" altLang="en-US"/>
              <a:pPr>
                <a:defRPr/>
              </a:pPr>
              <a:t>20 January 2016</a:t>
            </a:fld>
            <a:endParaRPr lang="en-GB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E175707-930D-483B-AC58-CA51267865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7004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47671CF-0111-4404-ACDB-DB650CF38804}" type="datetime4">
              <a:rPr lang="en-GB" altLang="en-US"/>
              <a:pPr>
                <a:defRPr/>
              </a:pPr>
              <a:t>20 January 2016</a:t>
            </a:fld>
            <a:endParaRPr lang="en-GB" alt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60D7AF8-3C43-4CE7-A911-5DEB2620A3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200176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2386013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fr-FR" altLang="en-US" smtClean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358775" y="4965700"/>
            <a:ext cx="539908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0" y="2386013"/>
            <a:ext cx="9144000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en-GB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6732588"/>
            <a:ext cx="9144000" cy="125412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fr-FR" altLang="en-US" smtClean="0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6670675" y="6423025"/>
            <a:ext cx="1662113" cy="93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defRPr/>
            </a:pPr>
            <a:r>
              <a:rPr lang="en-GB" altLang="en-US" sz="600" smtClean="0">
                <a:solidFill>
                  <a:schemeClr val="tx1"/>
                </a:solidFill>
              </a:rPr>
              <a:t>An agency of the European Union</a:t>
            </a:r>
          </a:p>
        </p:txBody>
      </p:sp>
      <p:pic>
        <p:nvPicPr>
          <p:cNvPr id="9" name="Picture 14" descr="emea_strap_cmyk_rev_en_std_cent_Powerpo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338" y="511175"/>
            <a:ext cx="405130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5" descr="EU flag fpr PowerPoint presentations (RGB) (300 ppi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0888" y="6224588"/>
            <a:ext cx="4111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16"/>
          <p:cNvSpPr>
            <a:spLocks noChangeShapeType="1"/>
          </p:cNvSpPr>
          <p:nvPr/>
        </p:nvSpPr>
        <p:spPr bwMode="auto">
          <a:xfrm>
            <a:off x="0" y="6732588"/>
            <a:ext cx="9144000" cy="1587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4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8775" y="3189288"/>
            <a:ext cx="5399088" cy="1666875"/>
          </a:xfrm>
        </p:spPr>
        <p:txBody>
          <a:bodyPr anchor="b"/>
          <a:lstStyle>
            <a:lvl1pPr>
              <a:lnSpc>
                <a:spcPts val="2900"/>
              </a:lnSpc>
              <a:defRPr sz="25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775" y="5078413"/>
            <a:ext cx="5399088" cy="7715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ts val="1600"/>
              </a:lnSpc>
              <a:spcAft>
                <a:spcPct val="0"/>
              </a:spcAft>
              <a:defRPr sz="1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27288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31608-DFAA-40D6-B009-52AB6B0D707D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14463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2425" y="1025525"/>
            <a:ext cx="2112963" cy="5092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775" y="1025525"/>
            <a:ext cx="6191250" cy="5092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A31D7-9E59-4E7A-A80E-B2E85AB7220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07729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F31B9-0597-42BF-A644-C2E5A3DEB8A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70606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3FE21-B2B4-4E71-8BE1-D2B30451639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6978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2159000"/>
            <a:ext cx="4151313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2159000"/>
            <a:ext cx="41529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A1C1E-EC55-4B13-82A9-15B87BB6FA3A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30489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08D2B-7963-4895-B56B-954D9A891E9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5646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33AB7-88F2-4A93-91B8-E547A2A107BD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12160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BC2F8-B868-4E7E-9E2D-DD5634753D5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939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50036-B1EE-4D0B-94EE-294C432747D2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50901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F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BC428-9399-4270-A957-6DB0000598F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7904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1025525"/>
            <a:ext cx="84566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37376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7238" y="6405563"/>
            <a:ext cx="6478587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ts val="1200"/>
              </a:lnSpc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376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0363" y="6405563"/>
            <a:ext cx="30797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ts val="1200"/>
              </a:lnSpc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181C6B2-1637-4D76-AA20-F4DC32BCCAF7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3737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77113" y="6405563"/>
            <a:ext cx="1439862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1200"/>
              </a:lnSpc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1030" name="Rectangle 14"/>
          <p:cNvSpPr>
            <a:spLocks noChangeArrowheads="1"/>
          </p:cNvSpPr>
          <p:nvPr/>
        </p:nvSpPr>
        <p:spPr bwMode="auto">
          <a:xfrm>
            <a:off x="0" y="6732588"/>
            <a:ext cx="9144000" cy="125412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fr-FR" altLang="en-US" smtClean="0"/>
          </a:p>
        </p:txBody>
      </p:sp>
      <p:sp>
        <p:nvSpPr>
          <p:cNvPr id="1031" name="Rectangle 15"/>
          <p:cNvSpPr>
            <a:spLocks noChangeArrowheads="1"/>
          </p:cNvSpPr>
          <p:nvPr/>
        </p:nvSpPr>
        <p:spPr bwMode="auto">
          <a:xfrm>
            <a:off x="0" y="0"/>
            <a:ext cx="9144000" cy="67310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fr-FR" altLang="en-US" smtClean="0"/>
          </a:p>
        </p:txBody>
      </p:sp>
      <p:pic>
        <p:nvPicPr>
          <p:cNvPr id="1032" name="Picture 16" descr="emea_REV_en_std_cent_Powerpoin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68263"/>
            <a:ext cx="1824038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17"/>
          <p:cNvSpPr>
            <a:spLocks noChangeShapeType="1"/>
          </p:cNvSpPr>
          <p:nvPr/>
        </p:nvSpPr>
        <p:spPr bwMode="auto">
          <a:xfrm>
            <a:off x="0" y="676275"/>
            <a:ext cx="9144000" cy="1588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4" name="Line 19"/>
          <p:cNvSpPr>
            <a:spLocks noChangeShapeType="1"/>
          </p:cNvSpPr>
          <p:nvPr/>
        </p:nvSpPr>
        <p:spPr bwMode="auto">
          <a:xfrm>
            <a:off x="0" y="6732588"/>
            <a:ext cx="9144000" cy="1587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2159000"/>
            <a:ext cx="8456613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1E3F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Normal text – Verdana, 20pt regular, ls 28pt, ap 12pt, black.</a:t>
            </a:r>
          </a:p>
          <a:p>
            <a:pPr lvl="1"/>
            <a:r>
              <a:rPr lang="en-GB" altLang="en-US" smtClean="0"/>
              <a:t>Title – Verdana, 28pt regular, ls 36pt, blue (0,51,153).</a:t>
            </a:r>
          </a:p>
          <a:p>
            <a:pPr lvl="1"/>
            <a:r>
              <a:rPr lang="en-GB" altLang="en-US" smtClean="0"/>
              <a:t>Subtitle – Verdana, 24pt bold (apply manually), ls 36pt, blue (0,51,153).</a:t>
            </a:r>
          </a:p>
          <a:p>
            <a:pPr lvl="1"/>
            <a:r>
              <a:rPr lang="en-GB" altLang="en-US" smtClean="0"/>
              <a:t>Bullets level 1 – Verdana, 18pt regular, ls 24pt, ap 8pt, black.</a:t>
            </a:r>
          </a:p>
          <a:p>
            <a:pPr lvl="2"/>
            <a:r>
              <a:rPr lang="en-GB" altLang="en-US" smtClean="0"/>
              <a:t>Bullets level 2 – Verdana, 16pt regular, ls 24pt, ap 6pt, black.</a:t>
            </a:r>
          </a:p>
          <a:p>
            <a:pPr lvl="3"/>
            <a:r>
              <a:rPr lang="en-GB" altLang="en-US" smtClean="0"/>
              <a:t>Bullets level 3 – Verdana, 14pt regular, ls 20pt, ap 6pt, black.</a:t>
            </a:r>
          </a:p>
          <a:p>
            <a:pPr lvl="4"/>
            <a:r>
              <a:rPr lang="en-GB" altLang="en-US" smtClean="0"/>
              <a:t>Bullets level 4 – Verdana, 14pt regular, ls 20pt, ap 6pt, black.</a:t>
            </a:r>
          </a:p>
          <a:p>
            <a:pPr lvl="0"/>
            <a:r>
              <a:rPr lang="en-GB" altLang="en-US" smtClean="0"/>
              <a:t>Note: Use 'Increase indent' button to apply bullets, not bullets button, otherwise indentation of bullets is incorrect.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ftr="0" dt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algn="l" defTabSz="8072438" rtl="0" eaLnBrk="1" fontAlgn="base" hangingPunct="1">
        <a:lnSpc>
          <a:spcPts val="2800"/>
        </a:lnSpc>
        <a:spcBef>
          <a:spcPct val="0"/>
        </a:spcBef>
        <a:spcAft>
          <a:spcPts val="1200"/>
        </a:spcAft>
        <a:buClr>
          <a:srgbClr val="000000"/>
        </a:buClr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defTabSz="8072438" rtl="0" eaLnBrk="1" fontAlgn="base" hangingPunct="1">
        <a:lnSpc>
          <a:spcPts val="2400"/>
        </a:lnSpc>
        <a:spcBef>
          <a:spcPct val="0"/>
        </a:spcBef>
        <a:spcAft>
          <a:spcPts val="80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cs typeface="+mn-cs"/>
        </a:defRPr>
      </a:lvl2pPr>
      <a:lvl3pPr marL="522288" indent="-231775" algn="l" defTabSz="8072438" rtl="0" eaLnBrk="1" fontAlgn="base" hangingPunct="1">
        <a:lnSpc>
          <a:spcPts val="2400"/>
        </a:lnSpc>
        <a:spcBef>
          <a:spcPct val="0"/>
        </a:spcBef>
        <a:spcAft>
          <a:spcPts val="600"/>
        </a:spcAft>
        <a:buClr>
          <a:schemeClr val="tx1"/>
        </a:buClr>
        <a:buFont typeface="Verdana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3pPr>
      <a:lvl4pPr marL="769938" indent="-219075" algn="l" defTabSz="8072438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chemeClr val="tx1"/>
        </a:buClr>
        <a:buFont typeface="Verdana" pitchFamily="34" charset="0"/>
        <a:buChar char="•"/>
        <a:defRPr sz="1400">
          <a:solidFill>
            <a:schemeClr val="tx1"/>
          </a:solidFill>
          <a:latin typeface="+mn-lt"/>
          <a:cs typeface="+mn-cs"/>
        </a:defRPr>
      </a:lvl4pPr>
      <a:lvl5pPr marL="1016000" indent="-225425" algn="l" defTabSz="8072438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5pPr>
      <a:lvl6pPr marL="1473200" indent="-225425" algn="l" defTabSz="8072438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6pPr>
      <a:lvl7pPr marL="1930400" indent="-225425" algn="l" defTabSz="8072438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7pPr>
      <a:lvl8pPr marL="2387600" indent="-225425" algn="l" defTabSz="8072438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8pPr>
      <a:lvl9pPr marL="2844800" indent="-225425" algn="l" defTabSz="8072438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eudract@ema.europa.eu" TargetMode="External"/><Relationship Id="rId2" Type="http://schemas.openxmlformats.org/officeDocument/2006/relationships/hyperlink" Target="mailto:EudraCT-R@ema.europa.e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udract.ema.europa.eu/docs/guidance/Trial%20results_Modalities%20and%20timing%20of%20posting.pdf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EudraCt</a:t>
            </a:r>
            <a:r>
              <a:rPr lang="en-US" altLang="en-US" dirty="0" smtClean="0"/>
              <a:t> – Results Webinar # 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60363" y="6224588"/>
            <a:ext cx="6100762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algn="l" eaLnBrk="0" hangingPunct="0">
              <a:lnSpc>
                <a:spcPts val="2800"/>
              </a:lnSpc>
              <a:spcAft>
                <a:spcPts val="1200"/>
              </a:spcAft>
              <a:buClr>
                <a:srgbClr val="000000"/>
              </a:buClr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algn="l" eaLnBrk="0" hangingPunct="0">
              <a:lnSpc>
                <a:spcPts val="2400"/>
              </a:lnSpc>
              <a:spcAft>
                <a:spcPts val="80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algn="l" eaLnBrk="0" hangingPunct="0">
              <a:lnSpc>
                <a:spcPts val="24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algn="l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algn="l" eaLnBrk="0" hangingPunct="0">
              <a:lnSpc>
                <a:spcPts val="2000"/>
              </a:lnSpc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Verdana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ts val="1600"/>
              </a:lnSpc>
              <a:spcAft>
                <a:spcPct val="0"/>
              </a:spcAft>
              <a:buClrTx/>
            </a:pPr>
            <a:r>
              <a:rPr lang="en-GB" altLang="en-US" sz="1200" dirty="0"/>
              <a:t>Presented by </a:t>
            </a:r>
            <a:r>
              <a:rPr lang="en-GB" altLang="en-US" sz="1200" dirty="0" smtClean="0"/>
              <a:t>Tim Buxton </a:t>
            </a:r>
            <a:r>
              <a:rPr lang="en-GB" altLang="en-US" sz="1200" dirty="0"/>
              <a:t>on </a:t>
            </a:r>
            <a:r>
              <a:rPr lang="en-GB" altLang="en-US" sz="1200" dirty="0" smtClean="0"/>
              <a:t>20 January 2016</a:t>
            </a:r>
            <a:endParaRPr lang="en-GB" altLang="en-US" sz="1200" dirty="0"/>
          </a:p>
          <a:p>
            <a:r>
              <a:rPr lang="en-GB" sz="1200" dirty="0"/>
              <a:t>IT Service Strategy </a:t>
            </a:r>
            <a:r>
              <a:rPr lang="en-GB" sz="1200" dirty="0" smtClean="0"/>
              <a:t>Manager, IT Operations</a:t>
            </a:r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Trials where an automated process has been run to eliminate duplicated non-completion or joining reasons</a:t>
            </a:r>
            <a:endParaRPr lang="en-GB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2" y="2492896"/>
            <a:ext cx="8708653" cy="707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2" y="3573016"/>
            <a:ext cx="9073008" cy="671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1133AB7-88F2-4A93-91B8-E547A2A107BD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9625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Restore status and return to public view process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1600"/>
              </a:lnSpc>
            </a:pPr>
            <a:r>
              <a:rPr lang="en-GB" dirty="0" smtClean="0"/>
              <a:t>Notifications</a:t>
            </a:r>
          </a:p>
          <a:p>
            <a:pPr marL="342900" indent="-34290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Sponsor notification to EMA: Finalized results set in the system is correct</a:t>
            </a:r>
          </a:p>
          <a:p>
            <a:pPr marL="342900" indent="-34290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EMA notification to sponsor: Status of finalized results set is restored</a:t>
            </a:r>
          </a:p>
          <a:p>
            <a:pPr marL="342900" indent="-342900">
              <a:lnSpc>
                <a:spcPts val="1600"/>
              </a:lnSpc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lnSpc>
                <a:spcPts val="1600"/>
              </a:lnSpc>
            </a:pPr>
            <a:r>
              <a:rPr lang="en-GB" dirty="0" smtClean="0"/>
              <a:t>Published messages:</a:t>
            </a:r>
          </a:p>
          <a:p>
            <a:pPr marL="342900" indent="-34290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Messages removed:</a:t>
            </a:r>
          </a:p>
          <a:p>
            <a:pPr marL="611188" lvl="1" indent="-34290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GB" i="1" dirty="0" smtClean="0"/>
              <a:t>“Removed from public view” </a:t>
            </a:r>
          </a:p>
          <a:p>
            <a:pPr lvl="1" indent="0">
              <a:lnSpc>
                <a:spcPts val="1600"/>
              </a:lnSpc>
              <a:buNone/>
            </a:pPr>
            <a:endParaRPr lang="en-GB" i="1" dirty="0" smtClean="0"/>
          </a:p>
          <a:p>
            <a:pPr marL="611188" lvl="1" indent="-34290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GB" i="1" dirty="0" smtClean="0"/>
              <a:t>“These results have been removed from public view whilst they are reviewed and may need to be corrected before being returned to public view”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3F31B9-0597-42BF-A644-C2E5A3DEB8A8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4066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Tagging of superseded versions of results sets that included affected data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1600"/>
              </a:lnSpc>
            </a:pPr>
            <a:r>
              <a:rPr lang="en-GB" dirty="0" smtClean="0"/>
              <a:t>Notifications</a:t>
            </a:r>
          </a:p>
          <a:p>
            <a:pPr marL="342900" indent="-34290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Sponsor </a:t>
            </a:r>
            <a:r>
              <a:rPr lang="en-GB" dirty="0"/>
              <a:t>notification to EMA: New version of finalized results set containing corrected data</a:t>
            </a:r>
          </a:p>
          <a:p>
            <a:pPr marL="342900" indent="-34290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GB" dirty="0"/>
              <a:t>EMA notification to sponsor: Superseded versions </a:t>
            </a:r>
            <a:r>
              <a:rPr lang="en-GB" dirty="0" smtClean="0"/>
              <a:t>tagged</a:t>
            </a:r>
          </a:p>
          <a:p>
            <a:pPr>
              <a:lnSpc>
                <a:spcPts val="1600"/>
              </a:lnSpc>
            </a:pPr>
            <a:endParaRPr lang="en-GB" dirty="0" smtClean="0"/>
          </a:p>
          <a:p>
            <a:pPr>
              <a:lnSpc>
                <a:spcPts val="1600"/>
              </a:lnSpc>
            </a:pPr>
            <a:r>
              <a:rPr lang="en-GB" dirty="0" smtClean="0"/>
              <a:t>Published messages</a:t>
            </a:r>
          </a:p>
          <a:p>
            <a:pPr marL="342900" indent="-34290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Messages removed:</a:t>
            </a:r>
          </a:p>
          <a:p>
            <a:pPr marL="611188" lvl="1" indent="-34290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GB" i="1" dirty="0" smtClean="0"/>
              <a:t>“Removed from public view” </a:t>
            </a:r>
          </a:p>
          <a:p>
            <a:pPr marL="611188" lvl="1" indent="-34290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GB" i="1" dirty="0" smtClean="0"/>
              <a:t>“These results have been removed from public view whilst they are reviewed and may need to be corrected before being returned to public view”</a:t>
            </a:r>
          </a:p>
          <a:p>
            <a:pPr marL="342900" indent="-34290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New message:</a:t>
            </a:r>
          </a:p>
          <a:p>
            <a:pPr marL="611188" lvl="1" indent="-34290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GB" i="1" dirty="0" smtClean="0"/>
              <a:t>“Due to a system error, the data reported in this version is not correct and has been removed from public view”</a:t>
            </a:r>
          </a:p>
          <a:p>
            <a:pPr marL="1112838" lvl="3" indent="-342900">
              <a:lnSpc>
                <a:spcPts val="1600"/>
              </a:lnSpc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3F31B9-0597-42BF-A644-C2E5A3DEB8A8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3762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Tagging of results sets submitted in compliance with revised timelines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 indent="0">
              <a:lnSpc>
                <a:spcPts val="1600"/>
              </a:lnSpc>
              <a:buNone/>
            </a:pPr>
            <a:endParaRPr lang="en-GB" dirty="0"/>
          </a:p>
          <a:p>
            <a:pPr>
              <a:lnSpc>
                <a:spcPts val="1600"/>
              </a:lnSpc>
            </a:pPr>
            <a:r>
              <a:rPr lang="en-GB" dirty="0" smtClean="0"/>
              <a:t>Notifications</a:t>
            </a:r>
          </a:p>
          <a:p>
            <a:pPr marL="342900" indent="-34290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Sponsor </a:t>
            </a:r>
            <a:r>
              <a:rPr lang="en-GB" dirty="0"/>
              <a:t>notification to EMA: Results set submitted in compliance with revised timelines</a:t>
            </a:r>
          </a:p>
          <a:p>
            <a:pPr marL="342900" indent="-34290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GB" dirty="0"/>
              <a:t>EMA notification to sponsor: Results set submitted in compliance with revised timelines </a:t>
            </a:r>
            <a:r>
              <a:rPr lang="en-GB" dirty="0" smtClean="0"/>
              <a:t>tagged</a:t>
            </a:r>
          </a:p>
          <a:p>
            <a:pPr marL="342900" indent="-342900">
              <a:lnSpc>
                <a:spcPts val="1600"/>
              </a:lnSpc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lnSpc>
                <a:spcPts val="1600"/>
              </a:lnSpc>
            </a:pPr>
            <a:r>
              <a:rPr lang="en-GB" dirty="0" smtClean="0"/>
              <a:t>Published message</a:t>
            </a:r>
            <a:endParaRPr lang="en-GB" dirty="0"/>
          </a:p>
          <a:p>
            <a:pPr marL="342900" indent="-34290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New message:</a:t>
            </a:r>
          </a:p>
          <a:p>
            <a:pPr marL="611188" lvl="1" indent="-34290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GB" i="1" dirty="0" smtClean="0"/>
              <a:t>“Due to the EudraCT – Results system being out of service between 31 July 2015 and 12 January 2016, these results have been published in compliance with revised timelines”</a:t>
            </a:r>
            <a:endParaRPr lang="en-GB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3F31B9-0597-42BF-A644-C2E5A3DEB8A8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14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Instructions for sponsors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Frequently asked questions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3F31B9-0597-42BF-A644-C2E5A3DEB8A8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5542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EudraCt</a:t>
            </a:r>
            <a:r>
              <a:rPr lang="en-GB" dirty="0" smtClean="0"/>
              <a:t> Training – Training environment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System and data availability</a:t>
            </a:r>
          </a:p>
          <a:p>
            <a:pPr marL="865188" lvl="2" indent="-342900">
              <a:buFont typeface="Arial" panose="020B0604020202020204" pitchFamily="34" charset="0"/>
              <a:buChar char="•"/>
            </a:pPr>
            <a:r>
              <a:rPr lang="en-GB" dirty="0" smtClean="0"/>
              <a:t>[EMA] does not guarantee the availability of the training application. </a:t>
            </a:r>
          </a:p>
          <a:p>
            <a:pPr marL="865188" lvl="2" indent="-342900">
              <a:buFont typeface="Arial" panose="020B0604020202020204" pitchFamily="34" charset="0"/>
              <a:buChar char="•"/>
            </a:pPr>
            <a:r>
              <a:rPr lang="en-GB" dirty="0" smtClean="0"/>
              <a:t>The system may be refreshed from time to time and this may cause the loss of data saved into the application as well as loss of user log in credentials. </a:t>
            </a:r>
          </a:p>
          <a:p>
            <a:pPr marL="865188" lvl="2" indent="-342900">
              <a:buFont typeface="Arial" panose="020B0604020202020204" pitchFamily="34" charset="0"/>
              <a:buChar char="•"/>
            </a:pPr>
            <a:r>
              <a:rPr lang="en-GB" dirty="0" smtClean="0"/>
              <a:t>Any trials data prepared in the EudraCT training environment are for training purposes only.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Status</a:t>
            </a:r>
          </a:p>
          <a:p>
            <a:pPr marL="865188" lvl="2" indent="-342900">
              <a:buFont typeface="Arial" panose="020B0604020202020204" pitchFamily="34" charset="0"/>
              <a:buChar char="•"/>
            </a:pPr>
            <a:r>
              <a:rPr lang="en-GB" dirty="0" smtClean="0"/>
              <a:t>Most credentials still valid</a:t>
            </a:r>
          </a:p>
          <a:p>
            <a:pPr marL="865188" lvl="2" indent="-342900">
              <a:buFont typeface="Arial" panose="020B0604020202020204" pitchFamily="34" charset="0"/>
              <a:buChar char="•"/>
            </a:pPr>
            <a:r>
              <a:rPr lang="en-GB" dirty="0" smtClean="0"/>
              <a:t>Previously available data no longer available</a:t>
            </a:r>
          </a:p>
          <a:p>
            <a:pPr marL="865188" lvl="2" indent="-342900">
              <a:buFont typeface="Arial" panose="020B0604020202020204" pitchFamily="34" charset="0"/>
              <a:buChar char="•"/>
            </a:pPr>
            <a:r>
              <a:rPr lang="en-GB" dirty="0" smtClean="0"/>
              <a:t>Self-registration and trial assignment available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3F31B9-0597-42BF-A644-C2E5A3DEB8A8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91227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Draft trials - message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All trials in the system as of 31 July 2015 which had been assigned for results tagged with the message: </a:t>
            </a:r>
          </a:p>
          <a:p>
            <a:pPr marL="611188" lvl="1" indent="-342900">
              <a:buFont typeface="Arial" panose="020B0604020202020204" pitchFamily="34" charset="0"/>
              <a:buChar char="•"/>
            </a:pPr>
            <a:r>
              <a:rPr lang="en-GB" i="1" dirty="0" smtClean="0"/>
              <a:t>“These results have been removed from public view whilst they are reviewed and may need to be corrected before being returned to public view”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Not appropriate for trial results that had not been posted as of 31 July 2015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Removed from all draft trial results to which attached as of 31 July 2015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3F31B9-0597-42BF-A644-C2E5A3DEB8A8}" type="slidenum">
              <a:rPr lang="en-GB" altLang="en-US" smtClean="0"/>
              <a:pPr>
                <a:defRPr/>
              </a:pPr>
              <a:t>15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525217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Primary user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EMA assigns each clinical trial to a primary user for result related information</a:t>
            </a:r>
          </a:p>
          <a:p>
            <a:pPr marL="611188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On request of an individual acting on behalf of the sponsor, the addressee of the decision on a paediatric investigation plan or the marketing authorisation holder</a:t>
            </a:r>
          </a:p>
          <a:p>
            <a:pPr marL="611188" lvl="1" indent="-342900">
              <a:buFont typeface="Arial" panose="020B0604020202020204" pitchFamily="34" charset="0"/>
              <a:buChar char="•"/>
            </a:pPr>
            <a:r>
              <a:rPr lang="en-GB" dirty="0"/>
              <a:t>T</a:t>
            </a:r>
            <a:r>
              <a:rPr lang="en-GB" dirty="0" smtClean="0"/>
              <a:t>his assignment enables the user to assign one backup user and multiple delegated results preparers and posters for each listed trial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The primary user is expected to manage</a:t>
            </a:r>
          </a:p>
          <a:p>
            <a:pPr marL="611188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the backup user and delegated preparers, and</a:t>
            </a:r>
          </a:p>
          <a:p>
            <a:pPr marL="611188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the transition between primary users on change of personnel or assignment at the sponsor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3F31B9-0597-42BF-A644-C2E5A3DEB8A8}" type="slidenum">
              <a:rPr lang="en-GB" altLang="en-US" smtClean="0"/>
              <a:pPr>
                <a:defRPr/>
              </a:pPr>
              <a:t>16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012752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 resolution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The release notes list the issues resolved in release 10.2.1.0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 number of service desk tickets remain open. These will be closed gradually as part of the return to normal operation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3F31B9-0597-42BF-A644-C2E5A3DEB8A8}" type="slidenum">
              <a:rPr lang="en-GB" altLang="en-US" smtClean="0"/>
              <a:pPr>
                <a:defRPr/>
              </a:pPr>
              <a:t>17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106034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 of the automated duplicate reason fix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93" y="1916832"/>
            <a:ext cx="8456613" cy="395922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Is it possible to download XML from a finalised Results set?</a:t>
            </a:r>
          </a:p>
          <a:p>
            <a:pPr marL="725488" lvl="1" indent="-457200"/>
            <a:r>
              <a:rPr lang="en-GB" dirty="0" smtClean="0"/>
              <a:t>Yes. XML of the current version, including finalized results, can be downloaded at any time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Are records affected by the automated duplicate reason fix tagged?</a:t>
            </a:r>
          </a:p>
          <a:p>
            <a:pPr marL="725488" lvl="1" indent="-457200"/>
            <a:r>
              <a:rPr lang="en-GB" dirty="0" smtClean="0"/>
              <a:t>No. A detailed listing has been supplied to all primary users whose trial results sets have been subject to the automated duplicate reasons fix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Is there a norm for this category?</a:t>
            </a:r>
          </a:p>
          <a:p>
            <a:pPr marL="725488" lvl="1" indent="-457200"/>
            <a:r>
              <a:rPr lang="en-GB" dirty="0" smtClean="0"/>
              <a:t>All trial results sets in which the duplicate reason was identified have been corrected, and the status (whether draft or finalized) left unchanged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3F31B9-0597-42BF-A644-C2E5A3DEB8A8}" type="slidenum">
              <a:rPr lang="en-GB" altLang="en-US" smtClean="0"/>
              <a:pPr>
                <a:defRPr/>
              </a:pPr>
              <a:t>18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65454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Instructions for sponsors</a:t>
            </a:r>
            <a:br>
              <a:rPr lang="en-US" altLang="en-US" dirty="0" smtClean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Frequently asked questions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3F31B9-0597-42BF-A644-C2E5A3DEB8A8}" type="slidenum">
              <a:rPr lang="en-GB" altLang="en-US" smtClean="0"/>
              <a:pPr>
                <a:defRPr/>
              </a:pPr>
              <a:t>1</a:t>
            </a:fld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For the </a:t>
            </a:r>
            <a:r>
              <a:rPr lang="en-GB" dirty="0"/>
              <a:t>formal notifications outlined in the Instructions for sponsors; 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The </a:t>
            </a:r>
            <a:r>
              <a:rPr lang="en-GB" dirty="0"/>
              <a:t>acknowledgement of </a:t>
            </a:r>
            <a:r>
              <a:rPr lang="en-GB" dirty="0" smtClean="0"/>
              <a:t>the </a:t>
            </a:r>
            <a:r>
              <a:rPr lang="en-GB" dirty="0"/>
              <a:t>email </a:t>
            </a:r>
            <a:r>
              <a:rPr lang="en-GB" dirty="0" smtClean="0"/>
              <a:t>with the Instructions for sponsors;</a:t>
            </a:r>
          </a:p>
          <a:p>
            <a:pPr algn="ctr"/>
            <a:r>
              <a:rPr lang="en-GB" dirty="0" smtClean="0"/>
              <a:t>Use: </a:t>
            </a:r>
            <a:r>
              <a:rPr lang="en-GB" dirty="0" smtClean="0">
                <a:hlinkClick r:id="rId2"/>
              </a:rPr>
              <a:t>EudraCT-R@ema.europa.eu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For </a:t>
            </a:r>
            <a:r>
              <a:rPr lang="en-GB" b="1" dirty="0" smtClean="0"/>
              <a:t>all</a:t>
            </a:r>
            <a:r>
              <a:rPr lang="en-GB" dirty="0" smtClean="0"/>
              <a:t> other queries related to EudraCT – Results and </a:t>
            </a:r>
            <a:r>
              <a:rPr lang="en-GB" smtClean="0"/>
              <a:t>this exercise, </a:t>
            </a:r>
            <a:r>
              <a:rPr lang="en-GB" dirty="0" smtClean="0"/>
              <a:t>please use:</a:t>
            </a:r>
          </a:p>
          <a:p>
            <a:pPr algn="ctr"/>
            <a:r>
              <a:rPr lang="en-GB" dirty="0" smtClean="0">
                <a:hlinkClick r:id="rId3"/>
              </a:rPr>
              <a:t>eudract@ema.europa.eu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3F31B9-0597-42BF-A644-C2E5A3DEB8A8}" type="slidenum">
              <a:rPr lang="en-GB" altLang="en-US" smtClean="0"/>
              <a:pPr>
                <a:defRPr/>
              </a:pPr>
              <a:t>19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88900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Timeline</a:t>
            </a:r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251520" y="5589240"/>
            <a:ext cx="86409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251520" y="5589240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>
            <a:off x="8892480" y="5589240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2411760" y="5589240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4572000" y="5589240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>
            <a:off x="6732240" y="5589240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Box 21"/>
          <p:cNvSpPr txBox="1"/>
          <p:nvPr/>
        </p:nvSpPr>
        <p:spPr>
          <a:xfrm>
            <a:off x="899592" y="5877272"/>
            <a:ext cx="936104" cy="356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Q1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3059832" y="5877272"/>
            <a:ext cx="864096" cy="356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Q2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220072" y="5877272"/>
            <a:ext cx="936104" cy="356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Q3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7380312" y="5877272"/>
            <a:ext cx="936104" cy="356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Q4</a:t>
            </a:r>
            <a:endParaRPr lang="en-GB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518159"/>
              </p:ext>
            </p:extLst>
          </p:nvPr>
        </p:nvGraphicFramePr>
        <p:xfrm>
          <a:off x="539552" y="1628800"/>
          <a:ext cx="3097825" cy="1066800"/>
        </p:xfrm>
        <a:graphic>
          <a:graphicData uri="http://schemas.openxmlformats.org/drawingml/2006/table">
            <a:tbl>
              <a:tblPr firstRow="1" firstCol="1" bandRow="1"/>
              <a:tblGrid>
                <a:gridCol w="764403"/>
                <a:gridCol w="233342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700"/>
                        </a:spcAft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  <a:latin typeface="@Batang"/>
                          <a:ea typeface="Verdana"/>
                          <a:cs typeface="Times New Roman"/>
                        </a:rPr>
                        <a:t>13 January 2016</a:t>
                      </a:r>
                      <a:endParaRPr lang="en-GB" sz="900" dirty="0">
                        <a:solidFill>
                          <a:schemeClr val="bg1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400"/>
                        </a:lnSpc>
                        <a:spcAft>
                          <a:spcPts val="700"/>
                        </a:spcAft>
                        <a:buFont typeface="Symbol"/>
                        <a:buChar char=""/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  <a:latin typeface="@Batang"/>
                          <a:ea typeface="Verdana"/>
                          <a:cs typeface="Times New Roman"/>
                        </a:rPr>
                        <a:t>Date from which EudraCT - Results system is available</a:t>
                      </a:r>
                      <a:endParaRPr lang="en-GB" sz="900" dirty="0">
                        <a:solidFill>
                          <a:schemeClr val="bg1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ts val="1400"/>
                        </a:lnSpc>
                        <a:spcAft>
                          <a:spcPts val="700"/>
                        </a:spcAft>
                        <a:buFont typeface="Symbol"/>
                        <a:buChar char=""/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  <a:latin typeface="@Batang"/>
                          <a:ea typeface="Verdana"/>
                          <a:cs typeface="Times New Roman"/>
                        </a:rPr>
                        <a:t>Posting and publication process operational</a:t>
                      </a:r>
                      <a:endParaRPr lang="en-GB" sz="900" dirty="0">
                        <a:solidFill>
                          <a:schemeClr val="bg1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  <a:p>
                      <a:pPr marL="457200">
                        <a:lnSpc>
                          <a:spcPts val="1400"/>
                        </a:lnSpc>
                        <a:spcAft>
                          <a:spcPts val="700"/>
                        </a:spcAft>
                      </a:pPr>
                      <a:r>
                        <a:rPr lang="en-GB" sz="900" b="1" dirty="0">
                          <a:effectLst/>
                          <a:latin typeface="@Batang"/>
                          <a:ea typeface="Verdana"/>
                          <a:cs typeface="Times New Roman"/>
                        </a:rPr>
                        <a:t> </a:t>
                      </a:r>
                      <a:endParaRPr lang="en-GB" sz="900" dirty="0"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244964"/>
              </p:ext>
            </p:extLst>
          </p:nvPr>
        </p:nvGraphicFramePr>
        <p:xfrm>
          <a:off x="2022132" y="3068960"/>
          <a:ext cx="3197940" cy="1511300"/>
        </p:xfrm>
        <a:graphic>
          <a:graphicData uri="http://schemas.openxmlformats.org/drawingml/2006/table">
            <a:tbl>
              <a:tblPr firstRow="1" firstCol="1" bandRow="1"/>
              <a:tblGrid>
                <a:gridCol w="789106"/>
                <a:gridCol w="2408834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700"/>
                        </a:spcAft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  <a:latin typeface="@Batang"/>
                          <a:ea typeface="Verdana"/>
                          <a:cs typeface="Times New Roman"/>
                        </a:rPr>
                        <a:t>13 March 2016</a:t>
                      </a:r>
                      <a:endParaRPr lang="en-GB" sz="900" dirty="0">
                        <a:solidFill>
                          <a:schemeClr val="bg1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400"/>
                        </a:lnSpc>
                        <a:spcAft>
                          <a:spcPts val="700"/>
                        </a:spcAft>
                        <a:buFont typeface="Symbol"/>
                        <a:buChar char=""/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  <a:latin typeface="@Batang"/>
                          <a:ea typeface="Verdana"/>
                          <a:cs typeface="Times New Roman"/>
                        </a:rPr>
                        <a:t>Results sets falling due after this date (except those for trials categorised as to be posted ≤ 24 months after finalisation of the programming) should comply with the modalities and timing of trial results</a:t>
                      </a:r>
                      <a:endParaRPr lang="en-GB" sz="900" dirty="0">
                        <a:solidFill>
                          <a:schemeClr val="bg1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  <a:p>
                      <a:pPr marL="457200">
                        <a:lnSpc>
                          <a:spcPts val="1400"/>
                        </a:lnSpc>
                        <a:spcAft>
                          <a:spcPts val="700"/>
                        </a:spcAft>
                      </a:pPr>
                      <a:r>
                        <a:rPr lang="en-GB" sz="900" b="1" dirty="0">
                          <a:effectLst/>
                          <a:latin typeface="@Batang"/>
                          <a:ea typeface="Verdana"/>
                          <a:cs typeface="Times New Roman"/>
                        </a:rPr>
                        <a:t> </a:t>
                      </a:r>
                      <a:endParaRPr lang="en-GB" sz="900" dirty="0"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99"/>
                    </a:solidFill>
                  </a:tcPr>
                </a:tc>
              </a:tr>
            </a:tbl>
          </a:graphicData>
        </a:graphic>
      </p:graphicFrame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1530350" y="3738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2000" tIns="72000" rIns="72000" bIns="720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GB" alt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en-GB" altLang="en-US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graphicFrame>
        <p:nvGraphicFramePr>
          <p:cNvPr id="18432" name="Table 184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547018"/>
              </p:ext>
            </p:extLst>
          </p:nvPr>
        </p:nvGraphicFramePr>
        <p:xfrm>
          <a:off x="4932040" y="4869160"/>
          <a:ext cx="3235425" cy="533400"/>
        </p:xfrm>
        <a:graphic>
          <a:graphicData uri="http://schemas.openxmlformats.org/drawingml/2006/table">
            <a:tbl>
              <a:tblPr firstRow="1" firstCol="1" bandRow="1"/>
              <a:tblGrid>
                <a:gridCol w="798356"/>
                <a:gridCol w="2437069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700"/>
                        </a:spcAft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  <a:latin typeface="@Batang"/>
                          <a:ea typeface="Verdana"/>
                          <a:cs typeface="Times New Roman"/>
                        </a:rPr>
                        <a:t>13 July 2016</a:t>
                      </a:r>
                      <a:endParaRPr lang="en-GB" sz="900" dirty="0">
                        <a:solidFill>
                          <a:schemeClr val="bg1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400"/>
                        </a:lnSpc>
                        <a:spcAft>
                          <a:spcPts val="700"/>
                        </a:spcAft>
                        <a:buFont typeface="Symbol"/>
                        <a:buChar char=""/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  <a:latin typeface="@Batang"/>
                          <a:ea typeface="Verdana"/>
                          <a:cs typeface="Times New Roman"/>
                        </a:rPr>
                        <a:t>Date by which results sets affected by the system closure are to have been posted. </a:t>
                      </a:r>
                      <a:r>
                        <a:rPr lang="en-GB" sz="900" b="1" dirty="0">
                          <a:effectLst/>
                          <a:latin typeface="@Batang"/>
                          <a:ea typeface="Verdana"/>
                          <a:cs typeface="Times New Roman"/>
                        </a:rPr>
                        <a:t> </a:t>
                      </a:r>
                      <a:endParaRPr lang="en-GB" sz="900" dirty="0"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34" name="Table 184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906780"/>
              </p:ext>
            </p:extLst>
          </p:nvPr>
        </p:nvGraphicFramePr>
        <p:xfrm>
          <a:off x="5364088" y="1268760"/>
          <a:ext cx="3240360" cy="1689100"/>
        </p:xfrm>
        <a:graphic>
          <a:graphicData uri="http://schemas.openxmlformats.org/drawingml/2006/table">
            <a:tbl>
              <a:tblPr firstRow="1" firstCol="1" bandRow="1"/>
              <a:tblGrid>
                <a:gridCol w="799574"/>
                <a:gridCol w="244078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700"/>
                        </a:spcAft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  <a:latin typeface="@Batang"/>
                          <a:ea typeface="Verdana"/>
                          <a:cs typeface="Times New Roman"/>
                        </a:rPr>
                        <a:t>21 December 2016</a:t>
                      </a:r>
                      <a:endParaRPr lang="en-GB" sz="900" dirty="0">
                        <a:solidFill>
                          <a:schemeClr val="bg1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400"/>
                        </a:lnSpc>
                        <a:spcAft>
                          <a:spcPts val="700"/>
                        </a:spcAft>
                        <a:buFont typeface="Symbol"/>
                        <a:buChar char=""/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  <a:latin typeface="@Batang"/>
                          <a:ea typeface="Verdana"/>
                          <a:cs typeface="Times New Roman"/>
                        </a:rPr>
                        <a:t>Deadline for submission of summary results for trials categorised as to be posted ≤ 24 months after finalisation of the programming (see document “</a:t>
                      </a:r>
                      <a:r>
                        <a:rPr lang="en-GB" sz="900" b="1" i="1" u="none" strike="noStrike" dirty="0">
                          <a:solidFill>
                            <a:schemeClr val="bg1"/>
                          </a:solidFill>
                          <a:effectLst/>
                          <a:latin typeface="@Batang"/>
                          <a:ea typeface="Times New Roman"/>
                          <a:cs typeface="Times New Roman"/>
                          <a:hlinkClick r:id="rId2"/>
                        </a:rPr>
                        <a:t>Trial results: modalities and timing of posting</a:t>
                      </a: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  <a:latin typeface="@Batang"/>
                          <a:ea typeface="Verdana"/>
                          <a:cs typeface="Times New Roman"/>
                        </a:rPr>
                        <a:t>” published on the EudraCT website)</a:t>
                      </a:r>
                      <a:endParaRPr lang="en-GB" sz="900" dirty="0">
                        <a:solidFill>
                          <a:schemeClr val="bg1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  <a:p>
                      <a:pPr marL="457200">
                        <a:lnSpc>
                          <a:spcPts val="1400"/>
                        </a:lnSpc>
                        <a:spcAft>
                          <a:spcPts val="700"/>
                        </a:spcAft>
                      </a:pPr>
                      <a:r>
                        <a:rPr lang="en-GB" sz="900" b="1" dirty="0">
                          <a:effectLst/>
                          <a:latin typeface="@Batang"/>
                          <a:ea typeface="Verdana"/>
                          <a:cs typeface="Times New Roman"/>
                        </a:rPr>
                        <a:t> </a:t>
                      </a:r>
                      <a:endParaRPr lang="en-GB" sz="900" dirty="0"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99"/>
                    </a:solidFill>
                  </a:tcPr>
                </a:tc>
              </a:tr>
            </a:tbl>
          </a:graphicData>
        </a:graphic>
      </p:graphicFrame>
      <p:cxnSp>
        <p:nvCxnSpPr>
          <p:cNvPr id="18436" name="Straight Connector 18435"/>
          <p:cNvCxnSpPr/>
          <p:nvPr/>
        </p:nvCxnSpPr>
        <p:spPr bwMode="auto">
          <a:xfrm>
            <a:off x="539552" y="2708920"/>
            <a:ext cx="0" cy="28803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38" name="Straight Connector 18437"/>
          <p:cNvCxnSpPr/>
          <p:nvPr/>
        </p:nvCxnSpPr>
        <p:spPr bwMode="auto">
          <a:xfrm>
            <a:off x="2051720" y="4581128"/>
            <a:ext cx="0" cy="10081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40" name="Straight Connector 18439"/>
          <p:cNvCxnSpPr/>
          <p:nvPr/>
        </p:nvCxnSpPr>
        <p:spPr bwMode="auto">
          <a:xfrm>
            <a:off x="4932040" y="5373216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42" name="Straight Connector 18441"/>
          <p:cNvCxnSpPr/>
          <p:nvPr/>
        </p:nvCxnSpPr>
        <p:spPr bwMode="auto">
          <a:xfrm>
            <a:off x="8604448" y="2924944"/>
            <a:ext cx="0" cy="26642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43" name="Slide Number Placeholder 1844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1133AB7-88F2-4A93-91B8-E547A2A107BD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7376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Activities necessary to return to normal operation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Review by sponsors of trial results sets within the system leading to:</a:t>
            </a:r>
          </a:p>
          <a:p>
            <a:pPr marL="611188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Correction where needed by the sponsor</a:t>
            </a:r>
          </a:p>
          <a:p>
            <a:pPr marL="611188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Authorisation to EMA to restore results sets to public view where no correction is needed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Submission of data</a:t>
            </a:r>
          </a:p>
          <a:p>
            <a:pPr marL="611188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Affected results sets</a:t>
            </a:r>
          </a:p>
          <a:p>
            <a:pPr marL="611188" lvl="1" indent="-342900">
              <a:buFont typeface="Arial" panose="020B0604020202020204" pitchFamily="34" charset="0"/>
              <a:buChar char="•"/>
            </a:pPr>
            <a:r>
              <a:rPr lang="en-GB" dirty="0"/>
              <a:t>R</a:t>
            </a:r>
            <a:r>
              <a:rPr lang="en-GB" dirty="0" smtClean="0"/>
              <a:t>esults for trials categorised as to be posted ≤ 24 months after finalisation of the programming 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3F31B9-0597-42BF-A644-C2E5A3DEB8A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6511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Affected results sets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Results sets that were posted, published and removed from public view as of 31 July 2015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Results sets that had been posted but not yet published as of 31 July 2015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Results sets that fell due in the period that the system was closed (31 July 2015 to 12 January 2016)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Results sets that fall due in the two months following re-opening of the system (13 January 2016 to 13 March 2016)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3F31B9-0597-42BF-A644-C2E5A3DEB8A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9182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7388" y="1025525"/>
            <a:ext cx="8456612" cy="950913"/>
          </a:xfrm>
        </p:spPr>
        <p:txBody>
          <a:bodyPr/>
          <a:lstStyle/>
          <a:p>
            <a:r>
              <a:rPr lang="en-GB" dirty="0" smtClean="0"/>
              <a:t>Resources: Schedule of trials assigned to a primary user </a:t>
            </a:r>
            <a:endParaRPr lang="en-GB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11111"/>
            <a:ext cx="8928992" cy="163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FBC2F8-B868-4E7E-9E2D-DD5634753D51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0220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Resources: Release notes for version 10.2.1.0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11188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Summary of release 10.2.1.0</a:t>
            </a:r>
          </a:p>
          <a:p>
            <a:pPr marL="865188" lvl="2" indent="-342900">
              <a:buFont typeface="Arial" panose="020B0604020202020204" pitchFamily="34" charset="0"/>
              <a:buChar char="•"/>
            </a:pPr>
            <a:r>
              <a:rPr lang="en-GB" dirty="0" smtClean="0"/>
              <a:t>Major items fixed in release 10.2.1.0</a:t>
            </a:r>
          </a:p>
          <a:p>
            <a:pPr marL="865188" lvl="2" indent="-342900">
              <a:buFont typeface="Arial" panose="020B0604020202020204" pitchFamily="34" charset="0"/>
              <a:buChar char="•"/>
            </a:pPr>
            <a:r>
              <a:rPr lang="en-GB" dirty="0" smtClean="0"/>
              <a:t>Known issue in release 10.2.1.0</a:t>
            </a:r>
          </a:p>
          <a:p>
            <a:pPr marL="611188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Full release contents – Issues fixed</a:t>
            </a:r>
          </a:p>
          <a:p>
            <a:pPr marL="611188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Known errors	</a:t>
            </a:r>
          </a:p>
          <a:p>
            <a:pPr marL="611188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New Validation Violation Messages (for XML upload) in EudraCT - Results 10.2.1.0</a:t>
            </a:r>
          </a:p>
          <a:p>
            <a:pPr marL="611188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Additional information</a:t>
            </a:r>
          </a:p>
          <a:p>
            <a:pPr marL="611188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Installation steps deviating from the deployment guide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3F31B9-0597-42BF-A644-C2E5A3DEB8A8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8422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Trials potentially affected by timestamp issues</a:t>
            </a:r>
            <a:endParaRPr lang="en-GB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01" y="2492896"/>
            <a:ext cx="3906049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0463" y="2468731"/>
            <a:ext cx="3872625" cy="352839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Straight Connector 14"/>
          <p:cNvCxnSpPr>
            <a:stCxn id="31746" idx="2"/>
          </p:cNvCxnSpPr>
          <p:nvPr/>
        </p:nvCxnSpPr>
        <p:spPr bwMode="auto">
          <a:xfrm flipH="1">
            <a:off x="2270625" y="6021288"/>
            <a:ext cx="1" cy="28803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270625" y="6309320"/>
            <a:ext cx="5613743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/>
          <p:nvPr/>
        </p:nvCxnSpPr>
        <p:spPr bwMode="auto">
          <a:xfrm flipV="1">
            <a:off x="7884368" y="5877272"/>
            <a:ext cx="0" cy="43204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Oval 20"/>
          <p:cNvSpPr/>
          <p:nvPr/>
        </p:nvSpPr>
        <p:spPr bwMode="auto">
          <a:xfrm>
            <a:off x="3347864" y="3933056"/>
            <a:ext cx="648072" cy="324036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7956376" y="3923438"/>
            <a:ext cx="648072" cy="324036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1133AB7-88F2-4A93-91B8-E547A2A107BD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4809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Trials potentially affected by category issues</a:t>
            </a:r>
            <a:endParaRPr lang="en-GB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7"/>
            <a:ext cx="4104456" cy="434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419" y="1700808"/>
            <a:ext cx="4090253" cy="4345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 bwMode="auto">
          <a:xfrm>
            <a:off x="3347864" y="3513715"/>
            <a:ext cx="1008112" cy="36004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charset="0"/>
            </a:endParaRPr>
          </a:p>
        </p:txBody>
      </p:sp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085" y="4221088"/>
            <a:ext cx="102393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1133AB7-88F2-4A93-91B8-E547A2A107BD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4717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tional smaller screen (Agency)">
  <a:themeElements>
    <a:clrScheme name="Neutral (Agency) (26 April 2011) 2">
      <a:dk1>
        <a:srgbClr val="000000"/>
      </a:dk1>
      <a:lt1>
        <a:srgbClr val="FFFFFF"/>
      </a:lt1>
      <a:dk2>
        <a:srgbClr val="003399"/>
      </a:dk2>
      <a:lt2>
        <a:srgbClr val="6D6F71"/>
      </a:lt2>
      <a:accent1>
        <a:srgbClr val="E1E3F2"/>
      </a:accent1>
      <a:accent2>
        <a:srgbClr val="E98300"/>
      </a:accent2>
      <a:accent3>
        <a:srgbClr val="FFFFFF"/>
      </a:accent3>
      <a:accent4>
        <a:srgbClr val="000000"/>
      </a:accent4>
      <a:accent5>
        <a:srgbClr val="EEEFF7"/>
      </a:accent5>
      <a:accent6>
        <a:srgbClr val="D37600"/>
      </a:accent6>
      <a:hlink>
        <a:srgbClr val="0098DB"/>
      </a:hlink>
      <a:folHlink>
        <a:srgbClr val="983222"/>
      </a:folHlink>
    </a:clrScheme>
    <a:fontScheme name="Neutral (Agency) (26 April 2011)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2000" tIns="72000" rIns="72000" bIns="720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2000" tIns="72000" rIns="72000" bIns="720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Neutral (Agency) (26 April 2011) 1">
        <a:dk1>
          <a:srgbClr val="404040"/>
        </a:dk1>
        <a:lt1>
          <a:srgbClr val="FFFFFF"/>
        </a:lt1>
        <a:dk2>
          <a:srgbClr val="003399"/>
        </a:dk2>
        <a:lt2>
          <a:srgbClr val="FFFFFF"/>
        </a:lt2>
        <a:accent1>
          <a:srgbClr val="E1E4F3"/>
        </a:accent1>
        <a:accent2>
          <a:srgbClr val="E98300"/>
        </a:accent2>
        <a:accent3>
          <a:srgbClr val="AAADCA"/>
        </a:accent3>
        <a:accent4>
          <a:srgbClr val="DADADA"/>
        </a:accent4>
        <a:accent5>
          <a:srgbClr val="EEEFF8"/>
        </a:accent5>
        <a:accent6>
          <a:srgbClr val="D37600"/>
        </a:accent6>
        <a:hlink>
          <a:srgbClr val="0098DB"/>
        </a:hlink>
        <a:folHlink>
          <a:srgbClr val="98322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utral (Agency) (26 April 2011) 2">
        <a:dk1>
          <a:srgbClr val="000000"/>
        </a:dk1>
        <a:lt1>
          <a:srgbClr val="FFFFFF"/>
        </a:lt1>
        <a:dk2>
          <a:srgbClr val="003399"/>
        </a:dk2>
        <a:lt2>
          <a:srgbClr val="6D6F71"/>
        </a:lt2>
        <a:accent1>
          <a:srgbClr val="E1E3F2"/>
        </a:accent1>
        <a:accent2>
          <a:srgbClr val="E98300"/>
        </a:accent2>
        <a:accent3>
          <a:srgbClr val="FFFFFF"/>
        </a:accent3>
        <a:accent4>
          <a:srgbClr val="000000"/>
        </a:accent4>
        <a:accent5>
          <a:srgbClr val="EEEFF7"/>
        </a:accent5>
        <a:accent6>
          <a:srgbClr val="D37600"/>
        </a:accent6>
        <a:hlink>
          <a:srgbClr val="0098DB"/>
        </a:hlink>
        <a:folHlink>
          <a:srgbClr val="9832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Optional smaller screen (Agency)</Template>
  <TotalTime>195</TotalTime>
  <Words>1059</Words>
  <Application>Microsoft Office PowerPoint</Application>
  <PresentationFormat>On-screen Show (4:3)</PresentationFormat>
  <Paragraphs>136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Optional smaller screen (Agency)</vt:lpstr>
      <vt:lpstr>EudraCt – Results Webinar # 1</vt:lpstr>
      <vt:lpstr>   Instructions for sponsors    Frequently asked questions</vt:lpstr>
      <vt:lpstr>Timeline</vt:lpstr>
      <vt:lpstr>Activities necessary to return to normal operation</vt:lpstr>
      <vt:lpstr>Affected results sets</vt:lpstr>
      <vt:lpstr>Resources: Schedule of trials assigned to a primary user </vt:lpstr>
      <vt:lpstr>Resources: Release notes for version 10.2.1.0</vt:lpstr>
      <vt:lpstr>Trials potentially affected by timestamp issues</vt:lpstr>
      <vt:lpstr>Trials potentially affected by category issues</vt:lpstr>
      <vt:lpstr>Trials where an automated process has been run to eliminate duplicated non-completion or joining reasons</vt:lpstr>
      <vt:lpstr>Restore status and return to public view process</vt:lpstr>
      <vt:lpstr>Tagging of superseded versions of results sets that included affected data</vt:lpstr>
      <vt:lpstr>Tagging of results sets submitted in compliance with revised timelines</vt:lpstr>
      <vt:lpstr>   Instructions for sponsors    Frequently asked questions</vt:lpstr>
      <vt:lpstr>EudraCt Training – Training environment</vt:lpstr>
      <vt:lpstr>Draft trials - message</vt:lpstr>
      <vt:lpstr>Primary user</vt:lpstr>
      <vt:lpstr>Issue resolution</vt:lpstr>
      <vt:lpstr>Outcome of the automated duplicate reason fix</vt:lpstr>
      <vt:lpstr>Communications</vt:lpstr>
    </vt:vector>
  </TitlesOfParts>
  <Company>European Medicines Agency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EudraCt – Results Webinar # 1</dc:title>
  <dc:creator>Buxton Tim</dc:creator>
  <dc:description>Template version: 26 April 2011.</dc:description>
  <cp:lastModifiedBy>Buxton Tim</cp:lastModifiedBy>
  <cp:revision>27</cp:revision>
  <dcterms:created xsi:type="dcterms:W3CDTF">2016-01-19T15:31:48Z</dcterms:created>
  <dcterms:modified xsi:type="dcterms:W3CDTF">2016-01-20T10:42:39Z</dcterms:modified>
</cp:coreProperties>
</file>